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 bookmarkIdSeed="4">
  <p:sldMasterIdLst>
    <p:sldMasterId id="2147483659" r:id="rId1"/>
  </p:sldMasterIdLst>
  <p:notesMasterIdLst>
    <p:notesMasterId r:id="rId7"/>
  </p:notesMasterIdLst>
  <p:sldIdLst>
    <p:sldId id="256" r:id="rId2"/>
    <p:sldId id="295" r:id="rId3"/>
    <p:sldId id="296" r:id="rId4"/>
    <p:sldId id="297" r:id="rId5"/>
    <p:sldId id="279" r:id="rId6"/>
  </p:sldIdLst>
  <p:sldSz cx="9144000" cy="5143500" type="screen16x9"/>
  <p:notesSz cx="7315200" cy="96012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Dosis" pitchFamily="2" charset="0"/>
      <p:regular r:id="rId12"/>
      <p:bold r:id="rId13"/>
    </p:embeddedFont>
    <p:embeddedFont>
      <p:font typeface="Roboto" panose="02000000000000000000" pitchFamily="2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ki Conant" initials="NC" lastIdx="1" clrIdx="0">
    <p:extLst>
      <p:ext uri="{19B8F6BF-5375-455C-9EA6-DF929625EA0E}">
        <p15:presenceInfo xmlns:p15="http://schemas.microsoft.com/office/powerpoint/2012/main" userId="S-1-5-21-156241789-422252815-620655208-79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ED8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27404F1-254E-405A-A54C-9783C37AE6C9}">
  <a:tblStyle styleId="{C27404F1-254E-405A-A54C-9783C37AE6C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78480" autoAdjust="0"/>
  </p:normalViewPr>
  <p:slideViewPr>
    <p:cSldViewPr snapToGrid="0">
      <p:cViewPr varScale="1">
        <p:scale>
          <a:sx n="120" d="100"/>
          <a:sy n="120" d="100"/>
        </p:scale>
        <p:origin x="134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39" tIns="96639" rIns="96639" bIns="96639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9" tIns="96639" rIns="96639" bIns="9663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9" tIns="96639" rIns="96639" bIns="96639" anchor="t" anchorCtr="0">
            <a:noAutofit/>
          </a:bodyPr>
          <a:lstStyle/>
          <a:p>
            <a:pPr marL="147666" indent="0">
              <a:buClrTx/>
              <a:buSzPct val="100000"/>
              <a:buNone/>
            </a:pP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8929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9" tIns="96639" rIns="96639" bIns="96639" anchor="t" anchorCtr="0">
            <a:noAutofit/>
          </a:bodyPr>
          <a:lstStyle/>
          <a:p>
            <a:pPr marL="147666" indent="0">
              <a:buClrTx/>
              <a:buSzPct val="100000"/>
              <a:buNone/>
            </a:pP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4355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06f1c2d_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9" tIns="96639" rIns="96639" bIns="96639" anchor="t" anchorCtr="0">
            <a:noAutofit/>
          </a:bodyPr>
          <a:lstStyle/>
          <a:p>
            <a:pPr marL="147666" indent="0">
              <a:buClrTx/>
              <a:buSzPct val="100000"/>
              <a:buNone/>
            </a:pP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8905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ed75ccf_02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9" tIns="96639" rIns="96639" bIns="9663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1025" y="-11025"/>
            <a:ext cx="9144000" cy="5143500"/>
          </a:xfrm>
          <a:prstGeom prst="rect">
            <a:avLst/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ED8B00">
              <a:alpha val="8538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7D2FE7-2725-4903-9ECC-6EB69522C0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9357" y="4752986"/>
            <a:ext cx="1169581" cy="345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userDrawn="1">
  <p:cSld name="TITLE_AND_TWO_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42" name="Google Shape;42;p6"/>
          <p:cNvSpPr/>
          <p:nvPr/>
        </p:nvSpPr>
        <p:spPr>
          <a:xfrm flipH="1">
            <a:off x="-482208" y="-9525"/>
            <a:ext cx="1371751" cy="757136"/>
          </a:xfrm>
          <a:prstGeom prst="parallelogram">
            <a:avLst>
              <a:gd name="adj" fmla="val 5154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472134" y="-2801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ED8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/>
          <p:nvPr/>
        </p:nvSpPr>
        <p:spPr>
          <a:xfrm flipH="1">
            <a:off x="662265" y="118206"/>
            <a:ext cx="7505700" cy="749100"/>
          </a:xfrm>
          <a:prstGeom prst="parallelogram">
            <a:avLst>
              <a:gd name="adj" fmla="val 51542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/>
          <p:nvPr/>
        </p:nvSpPr>
        <p:spPr>
          <a:xfrm flipH="1">
            <a:off x="7774206" y="118202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ED8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-997914" y="4856174"/>
            <a:ext cx="8369700" cy="283134"/>
          </a:xfrm>
          <a:prstGeom prst="parallelogram">
            <a:avLst>
              <a:gd name="adj" fmla="val 51542"/>
            </a:avLst>
          </a:prstGeom>
          <a:solidFill>
            <a:srgbClr val="ED8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1101386" y="118198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 dirty="0"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 hasCustomPrompt="1"/>
          </p:nvPr>
        </p:nvSpPr>
        <p:spPr>
          <a:xfrm>
            <a:off x="1101374" y="1311550"/>
            <a:ext cx="7574399" cy="3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Font typeface="Wingdings" panose="05000000000000000000" pitchFamily="2" charset="2"/>
              <a:buChar char="§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9pPr>
          </a:lstStyle>
          <a:p>
            <a:r>
              <a:rPr lang="en-US" dirty="0"/>
              <a:t>Text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54639-A054-41E8-ABF6-CB1EB3B57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8325" y="4710224"/>
            <a:ext cx="1330933" cy="3934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ted">
  <p:cSld name="BLANK_1">
    <p:bg>
      <p:bgPr>
        <a:solidFill>
          <a:srgbClr val="22222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2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</p:sp>
      <p:sp>
        <p:nvSpPr>
          <p:cNvPr id="97" name="Google Shape;97;p12"/>
          <p:cNvSpPr/>
          <p:nvPr/>
        </p:nvSpPr>
        <p:spPr>
          <a:xfrm flipH="1">
            <a:off x="-896813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ED8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2"/>
          <p:cNvSpPr/>
          <p:nvPr/>
        </p:nvSpPr>
        <p:spPr>
          <a:xfrm flipH="1">
            <a:off x="472134" y="-16249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2"/>
          <p:cNvSpPr/>
          <p:nvPr/>
        </p:nvSpPr>
        <p:spPr>
          <a:xfrm flipH="1">
            <a:off x="-668309" y="4946022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ED8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DC068-7318-4917-8F53-2EDEF01E2B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9357" y="4752986"/>
            <a:ext cx="1169581" cy="34572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ts val="3000"/>
              <a:buFont typeface="Roboto"/>
              <a:buChar char="▸"/>
              <a:defRPr sz="30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4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4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ctrTitle"/>
          </p:nvPr>
        </p:nvSpPr>
        <p:spPr>
          <a:xfrm>
            <a:off x="861090" y="2046119"/>
            <a:ext cx="5238600" cy="18322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ROUTE 236 TRAFFIC STUDY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Town Council Meeting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August 23, 2022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F0B999-0580-7899-F56E-A0468A694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215" y="2107735"/>
            <a:ext cx="1919101" cy="19191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F96738-D469-45DD-9A45-30AB1A502DC3}"/>
              </a:ext>
            </a:extLst>
          </p:cNvPr>
          <p:cNvSpPr txBox="1"/>
          <p:nvPr/>
        </p:nvSpPr>
        <p:spPr>
          <a:xfrm>
            <a:off x="846493" y="1234373"/>
            <a:ext cx="7288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D8B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Introductions</a:t>
            </a:r>
          </a:p>
          <a:p>
            <a:pPr lvl="1">
              <a:buClr>
                <a:srgbClr val="ED8B00"/>
              </a:buClr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ED8B00"/>
              </a:buClr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ED8B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History</a:t>
            </a:r>
          </a:p>
          <a:p>
            <a:pPr marL="342900" indent="-342900">
              <a:buClr>
                <a:srgbClr val="ED8B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Proposed Scope and Process</a:t>
            </a:r>
          </a:p>
          <a:p>
            <a:pPr marL="342900" indent="-342900">
              <a:buClr>
                <a:srgbClr val="ED8B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Council Feedback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2EE0C0-D243-81FD-140E-89E963D6C6BB}"/>
              </a:ext>
            </a:extLst>
          </p:cNvPr>
          <p:cNvSpPr txBox="1"/>
          <p:nvPr/>
        </p:nvSpPr>
        <p:spPr>
          <a:xfrm>
            <a:off x="1101386" y="1790379"/>
            <a:ext cx="632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9933"/>
                </a:solidFill>
              </a:rPr>
              <a:t>Nikki Conant, P.E. Senior Transportation Engineer / Project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9933"/>
                </a:solidFill>
              </a:rPr>
              <a:t>Brad Lyon, P.E., PTOE, Vice President of Transportation Engineering</a:t>
            </a:r>
          </a:p>
        </p:txBody>
      </p:sp>
    </p:spTree>
    <p:extLst>
      <p:ext uri="{BB962C8B-B14F-4D97-AF65-F5344CB8AC3E}">
        <p14:creationId xmlns:p14="http://schemas.microsoft.com/office/powerpoint/2010/main" val="654805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PROJECT HISTORY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F96738-D469-45DD-9A45-30AB1A502DC3}"/>
              </a:ext>
            </a:extLst>
          </p:cNvPr>
          <p:cNvSpPr txBox="1"/>
          <p:nvPr/>
        </p:nvSpPr>
        <p:spPr>
          <a:xfrm>
            <a:off x="838809" y="1128161"/>
            <a:ext cx="7288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D8B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Sebago completed an in-depth transportation planning study in 2010 for existing and future traffic considerations on Route 236/Route 4 from Dow Highway to Portland Street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AA722-8D9D-F475-5AC6-EDFD4CA57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58" b="18243"/>
          <a:stretch/>
        </p:blipFill>
        <p:spPr>
          <a:xfrm>
            <a:off x="1329338" y="2157702"/>
            <a:ext cx="6485324" cy="2507560"/>
          </a:xfrm>
          <a:prstGeom prst="rect">
            <a:avLst/>
          </a:prstGeom>
          <a:ln w="25400">
            <a:solidFill>
              <a:srgbClr val="ED8B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1B60F5-023D-AD55-AE50-ED22C44D47D4}"/>
              </a:ext>
            </a:extLst>
          </p:cNvPr>
          <p:cNvSpPr txBox="1"/>
          <p:nvPr/>
        </p:nvSpPr>
        <p:spPr>
          <a:xfrm>
            <a:off x="2301765" y="2340917"/>
            <a:ext cx="1489842" cy="461665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9933"/>
                </a:solidFill>
              </a:rPr>
              <a:t>Central Elementary School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DA3B7F-26D4-4593-763E-989964E4AE38}"/>
              </a:ext>
            </a:extLst>
          </p:cNvPr>
          <p:cNvCxnSpPr>
            <a:cxnSpLocks/>
          </p:cNvCxnSpPr>
          <p:nvPr/>
        </p:nvCxnSpPr>
        <p:spPr>
          <a:xfrm>
            <a:off x="3815255" y="2601310"/>
            <a:ext cx="536028" cy="110359"/>
          </a:xfrm>
          <a:prstGeom prst="straightConnector1">
            <a:avLst/>
          </a:prstGeom>
          <a:ln w="25400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1B46693-2815-E4B8-D3B3-56423906F45E}"/>
              </a:ext>
            </a:extLst>
          </p:cNvPr>
          <p:cNvSpPr txBox="1"/>
          <p:nvPr/>
        </p:nvSpPr>
        <p:spPr>
          <a:xfrm>
            <a:off x="4225159" y="3549966"/>
            <a:ext cx="1024758" cy="276999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9933"/>
                </a:solidFill>
              </a:rPr>
              <a:t>Route 236</a:t>
            </a:r>
          </a:p>
        </p:txBody>
      </p:sp>
    </p:spTree>
    <p:extLst>
      <p:ext uri="{BB962C8B-B14F-4D97-AF65-F5344CB8AC3E}">
        <p14:creationId xmlns:p14="http://schemas.microsoft.com/office/powerpoint/2010/main" val="2546620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PROPOSED SCOPE AND PROCESS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F96738-D469-45DD-9A45-30AB1A502DC3}"/>
              </a:ext>
            </a:extLst>
          </p:cNvPr>
          <p:cNvSpPr txBox="1"/>
          <p:nvPr/>
        </p:nvSpPr>
        <p:spPr>
          <a:xfrm>
            <a:off x="754100" y="1021950"/>
            <a:ext cx="7288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D8B00"/>
              </a:buClr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Timeline</a:t>
            </a:r>
          </a:p>
          <a:p>
            <a:pPr marL="342900" indent="-342900">
              <a:buClr>
                <a:srgbClr val="ED8B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August – Kick-Off Meeting with Town Staff and Present Project to Council</a:t>
            </a:r>
          </a:p>
          <a:p>
            <a:pPr marL="342900" indent="-342900">
              <a:buClr>
                <a:srgbClr val="ED8B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 – Hold Public Meeting for Local Comment</a:t>
            </a:r>
          </a:p>
          <a:p>
            <a:pPr marL="342900" indent="-342900">
              <a:buClr>
                <a:srgbClr val="ED8B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 through December – Data Collection, Traffic Analysis, and Report Development</a:t>
            </a:r>
          </a:p>
          <a:p>
            <a:pPr marL="342900" indent="-342900">
              <a:buClr>
                <a:srgbClr val="ED8B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January – Final Report for Presentation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08FA80-1523-0AF8-8EC2-620EE3E20D89}"/>
              </a:ext>
            </a:extLst>
          </p:cNvPr>
          <p:cNvSpPr txBox="1"/>
          <p:nvPr/>
        </p:nvSpPr>
        <p:spPr>
          <a:xfrm>
            <a:off x="754100" y="3139986"/>
            <a:ext cx="7288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D8B00"/>
              </a:buClr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Goals</a:t>
            </a:r>
          </a:p>
          <a:p>
            <a:pPr marL="342900" indent="-342900">
              <a:buClr>
                <a:srgbClr val="ED8B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 previous traffic study with near-term implementation strategies</a:t>
            </a:r>
          </a:p>
          <a:p>
            <a:pPr marL="342900" indent="-342900">
              <a:buClr>
                <a:srgbClr val="ED8B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Considerations for vehicular and pedestrian flow</a:t>
            </a:r>
          </a:p>
          <a:p>
            <a:pPr marL="342900" indent="-342900">
              <a:buClr>
                <a:srgbClr val="ED8B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access management strategies</a:t>
            </a:r>
          </a:p>
        </p:txBody>
      </p:sp>
    </p:spTree>
    <p:extLst>
      <p:ext uri="{BB962C8B-B14F-4D97-AF65-F5344CB8AC3E}">
        <p14:creationId xmlns:p14="http://schemas.microsoft.com/office/powerpoint/2010/main" val="750187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6"/>
          <p:cNvSpPr txBox="1">
            <a:spLocks noGrp="1"/>
          </p:cNvSpPr>
          <p:nvPr>
            <p:ph type="ctrTitle" idx="4294967295"/>
          </p:nvPr>
        </p:nvSpPr>
        <p:spPr>
          <a:xfrm>
            <a:off x="1033299" y="1583350"/>
            <a:ext cx="7613395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ED8B00"/>
                </a:solidFill>
              </a:rPr>
              <a:t>QUESTIONS/COMMENTS</a:t>
            </a:r>
            <a:endParaRPr sz="6000" dirty="0">
              <a:solidFill>
                <a:srgbClr val="ED8B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illiam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2673</TotalTime>
  <Words>150</Words>
  <Application>Microsoft Office PowerPoint</Application>
  <PresentationFormat>On-screen Show (16:9)</PresentationFormat>
  <Paragraphs>25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Roboto</vt:lpstr>
      <vt:lpstr>Wingdings</vt:lpstr>
      <vt:lpstr>Arial</vt:lpstr>
      <vt:lpstr>Calibri</vt:lpstr>
      <vt:lpstr>Dosis</vt:lpstr>
      <vt:lpstr>William template</vt:lpstr>
      <vt:lpstr>ROUTE 236 TRAFFIC STUDY Town Council Meeting August 23, 2022</vt:lpstr>
      <vt:lpstr>AGENDA</vt:lpstr>
      <vt:lpstr>PROJECT HISTORY</vt:lpstr>
      <vt:lpstr>PROPOSED SCOPE AND PROCESS</vt:lpstr>
      <vt:lpstr>QUESTIONS/COMMENTS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Jessie Jamison</dc:creator>
  <cp:lastModifiedBy>Barbara Bennett</cp:lastModifiedBy>
  <cp:revision>181</cp:revision>
  <cp:lastPrinted>2020-07-16T19:54:15Z</cp:lastPrinted>
  <dcterms:modified xsi:type="dcterms:W3CDTF">2022-08-22T12:53:55Z</dcterms:modified>
</cp:coreProperties>
</file>